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58" r:id="rId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2F"/>
    <a:srgbClr val="FCD28E"/>
    <a:srgbClr val="FBBB51"/>
    <a:srgbClr val="F7CC53"/>
    <a:srgbClr val="FFA307"/>
    <a:srgbClr val="FAD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14" y="61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4B79E580-91AE-4F3A-A12B-3D05B1E6AB5A}" type="datetimeFigureOut">
              <a:rPr lang="de-DE" smtClean="0"/>
              <a:t>26.02.2021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450" y="4714876"/>
            <a:ext cx="5438775" cy="4467225"/>
          </a:xfrm>
          <a:prstGeom prst="rect">
            <a:avLst/>
          </a:prstGeom>
        </p:spPr>
        <p:txBody>
          <a:bodyPr vert="horz" lIns="91431" tIns="45715" rIns="91431" bIns="45715"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4"/>
            <a:ext cx="2946400" cy="496887"/>
          </a:xfrm>
          <a:prstGeom prst="rect">
            <a:avLst/>
          </a:prstGeom>
        </p:spPr>
        <p:txBody>
          <a:bodyPr vert="horz" lIns="91431" tIns="45715" rIns="91431" bIns="45715" rtlCol="0" anchor="b"/>
          <a:lstStyle>
            <a:lvl1pPr algn="r">
              <a:defRPr sz="1200"/>
            </a:lvl1pPr>
          </a:lstStyle>
          <a:p>
            <a:fld id="{91755A49-37C0-424B-AFEC-2F85E46DC08A}"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755A49-37C0-424B-AFEC-2F85E46DC08A}" type="slidenum">
              <a:rPr lang="de-DE" smtClean="0"/>
              <a:t>1</a:t>
            </a:fld>
            <a:endParaRPr lang="de-DE"/>
          </a:p>
        </p:txBody>
      </p:sp>
    </p:spTree>
    <p:extLst>
      <p:ext uri="{BB962C8B-B14F-4D97-AF65-F5344CB8AC3E}">
        <p14:creationId xmlns:p14="http://schemas.microsoft.com/office/powerpoint/2010/main" val="312462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BC2A222-F787-4EE1-9214-74D41376B616}" type="datetimeFigureOut">
              <a:rPr lang="de-DE" smtClean="0"/>
              <a:pPr/>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80263-820D-41A5-A7E5-5F6C01F31985}"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2A222-F787-4EE1-9214-74D41376B616}" type="datetimeFigureOut">
              <a:rPr lang="de-DE" smtClean="0"/>
              <a:pPr/>
              <a:t>26.02.2021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0263-820D-41A5-A7E5-5F6C01F31985}"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0">
            <a:extLst>
              <a:ext uri="{FF2B5EF4-FFF2-40B4-BE49-F238E27FC236}">
                <a16:creationId xmlns:a16="http://schemas.microsoft.com/office/drawing/2014/main" id="{A50C4F7D-FE90-4912-96E8-B55B33CCA326}"/>
              </a:ext>
            </a:extLst>
          </p:cNvPr>
          <p:cNvGraphicFramePr>
            <a:graphicFrameLocks noGrp="1"/>
          </p:cNvGraphicFramePr>
          <p:nvPr>
            <p:extLst>
              <p:ext uri="{D42A27DB-BD31-4B8C-83A1-F6EECF244321}">
                <p14:modId xmlns:p14="http://schemas.microsoft.com/office/powerpoint/2010/main" val="3464241556"/>
              </p:ext>
            </p:extLst>
          </p:nvPr>
        </p:nvGraphicFramePr>
        <p:xfrm>
          <a:off x="1" y="12498"/>
          <a:ext cx="9112366" cy="7017180"/>
        </p:xfrm>
        <a:graphic>
          <a:graphicData uri="http://schemas.openxmlformats.org/drawingml/2006/table">
            <a:tbl>
              <a:tblPr firstRow="1" bandRow="1">
                <a:tableStyleId>{5C22544A-7EE6-4342-B048-85BDC9FD1C3A}</a:tableStyleId>
              </a:tblPr>
              <a:tblGrid>
                <a:gridCol w="1054675">
                  <a:extLst>
                    <a:ext uri="{9D8B030D-6E8A-4147-A177-3AD203B41FA5}">
                      <a16:colId xmlns:a16="http://schemas.microsoft.com/office/drawing/2014/main" val="3687234966"/>
                    </a:ext>
                  </a:extLst>
                </a:gridCol>
                <a:gridCol w="3376608">
                  <a:extLst>
                    <a:ext uri="{9D8B030D-6E8A-4147-A177-3AD203B41FA5}">
                      <a16:colId xmlns:a16="http://schemas.microsoft.com/office/drawing/2014/main" val="3539047236"/>
                    </a:ext>
                  </a:extLst>
                </a:gridCol>
                <a:gridCol w="4681083">
                  <a:extLst>
                    <a:ext uri="{9D8B030D-6E8A-4147-A177-3AD203B41FA5}">
                      <a16:colId xmlns:a16="http://schemas.microsoft.com/office/drawing/2014/main" val="426858042"/>
                    </a:ext>
                  </a:extLst>
                </a:gridCol>
              </a:tblGrid>
              <a:tr h="479220">
                <a:tc rowSpan="2">
                  <a:txBody>
                    <a:bodyPr/>
                    <a:lstStyle/>
                    <a:p>
                      <a:r>
                        <a:rPr lang="de-DE"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rowSpan="2">
                  <a:txBody>
                    <a:bodyPr/>
                    <a:lstStyle/>
                    <a:p>
                      <a:pPr algn="ctr"/>
                      <a:endParaRPr lang="de-DE" sz="1600" b="0" dirty="0">
                        <a:solidFill>
                          <a:schemeClr val="accent3">
                            <a:lumMod val="50000"/>
                          </a:schemeClr>
                        </a:solidFill>
                      </a:endParaRPr>
                    </a:p>
                    <a:p>
                      <a:pPr algn="ctr"/>
                      <a:r>
                        <a:rPr lang="de-DE" sz="3600" b="0" dirty="0" err="1">
                          <a:solidFill>
                            <a:schemeClr val="accent3">
                              <a:lumMod val="50000"/>
                            </a:schemeClr>
                          </a:solidFill>
                        </a:rPr>
                        <a:t>WissensPaket</a:t>
                      </a:r>
                      <a:endParaRPr lang="de-DE" sz="2800" b="0" dirty="0">
                        <a:solidFill>
                          <a:schemeClr val="accent3">
                            <a:lumMod val="50000"/>
                          </a:schemeClr>
                        </a:solidFill>
                      </a:endParaRPr>
                    </a:p>
                    <a:p>
                      <a:pPr algn="ctr"/>
                      <a:r>
                        <a:rPr lang="de-DE" sz="1800" b="0" dirty="0">
                          <a:solidFill>
                            <a:schemeClr val="accent3">
                              <a:lumMod val="50000"/>
                            </a:schemeClr>
                          </a:solidFill>
                        </a:rPr>
                        <a:t>ein Angebot am KOB</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accent3">
                              <a:lumMod val="50000"/>
                            </a:schemeClr>
                          </a:solidFill>
                          <a:latin typeface="+mj-lt"/>
                        </a:rPr>
                        <a:t>Obstbauliches Wissen im Paket</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extLst>
                  <a:ext uri="{0D108BD9-81ED-4DB2-BD59-A6C34878D82A}">
                    <a16:rowId xmlns:a16="http://schemas.microsoft.com/office/drawing/2014/main" val="516843720"/>
                  </a:ext>
                </a:extLst>
              </a:tr>
              <a:tr h="921058">
                <a:tc vMerge="1">
                  <a:txBody>
                    <a:bodyPr/>
                    <a:lstStyle/>
                    <a:p>
                      <a:endParaRPr lang="de-DE"/>
                    </a:p>
                  </a:txBody>
                  <a:tcPr/>
                </a:tc>
                <a:tc vMerge="1">
                  <a:txBody>
                    <a:bodyPr/>
                    <a:lstStyle/>
                    <a:p>
                      <a:endParaRPr lang="de-DE"/>
                    </a:p>
                  </a:txBody>
                  <a:tcPr/>
                </a:tc>
                <a:tc rowSpan="2">
                  <a:txBody>
                    <a:bodyPr/>
                    <a:lstStyle/>
                    <a:p>
                      <a:pPr marL="36000" indent="0">
                        <a:buFont typeface="Arial" panose="020B0604020202020204" pitchFamily="34" charset="0"/>
                        <a:buNone/>
                      </a:pPr>
                      <a:r>
                        <a:rPr lang="de-DE" sz="1200" b="1" dirty="0">
                          <a:solidFill>
                            <a:schemeClr val="accent3">
                              <a:lumMod val="50000"/>
                            </a:schemeClr>
                          </a:solidFill>
                        </a:rPr>
                        <a:t>Forschung am KOB praxisnah </a:t>
                      </a:r>
                      <a:br>
                        <a:rPr lang="de-DE" sz="1200" dirty="0">
                          <a:solidFill>
                            <a:schemeClr val="accent3">
                              <a:lumMod val="50000"/>
                            </a:schemeClr>
                          </a:solidFill>
                        </a:rPr>
                      </a:br>
                      <a:r>
                        <a:rPr lang="en-US" sz="1200" dirty="0">
                          <a:solidFill>
                            <a:schemeClr val="accent3">
                              <a:lumMod val="50000"/>
                            </a:schemeClr>
                          </a:solidFill>
                        </a:rPr>
                        <a:t>Das KOB </a:t>
                      </a:r>
                      <a:r>
                        <a:rPr lang="de-DE" sz="1200" dirty="0">
                          <a:solidFill>
                            <a:schemeClr val="accent3">
                              <a:lumMod val="50000"/>
                            </a:schemeClr>
                          </a:solidFill>
                        </a:rPr>
                        <a:t>widmet sich seit Jahrzehnten der Obstbauforschung und Beratung. Unsere praxisnahe Forschung basiert auf: </a:t>
                      </a:r>
                      <a:br>
                        <a:rPr lang="de-DE" sz="1200" dirty="0">
                          <a:solidFill>
                            <a:schemeClr val="accent3">
                              <a:lumMod val="50000"/>
                            </a:schemeClr>
                          </a:solidFill>
                        </a:rPr>
                      </a:br>
                      <a:r>
                        <a:rPr lang="en-US" sz="1200" dirty="0">
                          <a:solidFill>
                            <a:schemeClr val="accent3">
                              <a:lumMod val="50000"/>
                            </a:schemeClr>
                          </a:solidFill>
                        </a:rPr>
                        <a:t>➤  </a:t>
                      </a:r>
                      <a:r>
                        <a:rPr lang="de-DE" sz="1200" dirty="0">
                          <a:solidFill>
                            <a:schemeClr val="accent3">
                              <a:lumMod val="50000"/>
                            </a:schemeClr>
                          </a:solidFill>
                        </a:rPr>
                        <a:t>Grundlagenforschung, fokussiert auf die vielfältigen Standorte des</a:t>
                      </a:r>
                    </a:p>
                    <a:p>
                      <a:pPr marL="36000" indent="0">
                        <a:buFont typeface="Arial" panose="020B0604020202020204" pitchFamily="34" charset="0"/>
                        <a:buNone/>
                      </a:pPr>
                      <a:r>
                        <a:rPr lang="de-DE" sz="1200" dirty="0">
                          <a:solidFill>
                            <a:schemeClr val="accent3">
                              <a:lumMod val="50000"/>
                            </a:schemeClr>
                          </a:solidFill>
                        </a:rPr>
                        <a:t>       Bodensees</a:t>
                      </a:r>
                      <a:br>
                        <a:rPr lang="de-DE" sz="1200" dirty="0">
                          <a:solidFill>
                            <a:schemeClr val="accent3">
                              <a:lumMod val="50000"/>
                            </a:schemeClr>
                          </a:solidFill>
                        </a:rPr>
                      </a:br>
                      <a:r>
                        <a:rPr lang="en-US" sz="1200" dirty="0">
                          <a:solidFill>
                            <a:schemeClr val="accent3">
                              <a:lumMod val="50000"/>
                            </a:schemeClr>
                          </a:solidFill>
                        </a:rPr>
                        <a:t>➤  </a:t>
                      </a:r>
                      <a:r>
                        <a:rPr lang="de-DE" sz="1200" dirty="0">
                          <a:solidFill>
                            <a:schemeClr val="accent3">
                              <a:lumMod val="50000"/>
                            </a:schemeClr>
                          </a:solidFill>
                        </a:rPr>
                        <a:t>anwendungsorientierten Versuchen u. Beratung</a:t>
                      </a:r>
                      <a:br>
                        <a:rPr lang="de-DE" sz="1200" dirty="0">
                          <a:solidFill>
                            <a:schemeClr val="accent3">
                              <a:lumMod val="50000"/>
                            </a:schemeClr>
                          </a:solidFill>
                        </a:rPr>
                      </a:br>
                      <a:r>
                        <a:rPr lang="en-US" sz="1200" dirty="0">
                          <a:solidFill>
                            <a:schemeClr val="accent3">
                              <a:lumMod val="50000"/>
                            </a:schemeClr>
                          </a:solidFill>
                        </a:rPr>
                        <a:t>➤  </a:t>
                      </a:r>
                      <a:r>
                        <a:rPr lang="de-DE" sz="1200" dirty="0">
                          <a:solidFill>
                            <a:schemeClr val="accent3">
                              <a:lumMod val="50000"/>
                            </a:schemeClr>
                          </a:solidFill>
                        </a:rPr>
                        <a:t>grenzüberschreitenden Austausch mit Einrichtungen anderer Obst- </a:t>
                      </a:r>
                    </a:p>
                    <a:p>
                      <a:pPr marL="36000" indent="0">
                        <a:spcBef>
                          <a:spcPts val="0"/>
                        </a:spcBef>
                        <a:buFont typeface="Arial" panose="020B0604020202020204" pitchFamily="34" charset="0"/>
                        <a:buNone/>
                      </a:pPr>
                      <a:r>
                        <a:rPr lang="de-DE" sz="1200" dirty="0">
                          <a:solidFill>
                            <a:schemeClr val="accent3">
                              <a:lumMod val="50000"/>
                            </a:schemeClr>
                          </a:solidFill>
                        </a:rPr>
                        <a:t>      </a:t>
                      </a:r>
                      <a:r>
                        <a:rPr lang="de-DE" sz="1200" dirty="0" err="1">
                          <a:solidFill>
                            <a:schemeClr val="accent3">
                              <a:lumMod val="50000"/>
                            </a:schemeClr>
                          </a:solidFill>
                        </a:rPr>
                        <a:t>bauregionen</a:t>
                      </a:r>
                      <a:r>
                        <a:rPr lang="de-DE" sz="1200" dirty="0">
                          <a:solidFill>
                            <a:schemeClr val="accent3">
                              <a:lumMod val="50000"/>
                            </a:schemeClr>
                          </a:solidFill>
                        </a:rPr>
                        <a:t> </a:t>
                      </a:r>
                    </a:p>
                    <a:p>
                      <a:pPr marL="36000" indent="0">
                        <a:spcBef>
                          <a:spcPts val="0"/>
                        </a:spcBef>
                        <a:buFont typeface="Arial" panose="020B0604020202020204" pitchFamily="34" charset="0"/>
                        <a:buNone/>
                      </a:pPr>
                      <a:br>
                        <a:rPr lang="de-DE" sz="1200" dirty="0">
                          <a:solidFill>
                            <a:schemeClr val="accent3">
                              <a:lumMod val="50000"/>
                            </a:schemeClr>
                          </a:solidFill>
                        </a:rPr>
                      </a:br>
                      <a:r>
                        <a:rPr lang="de-DE" sz="1200" b="1" dirty="0">
                          <a:solidFill>
                            <a:schemeClr val="accent3">
                              <a:lumMod val="50000"/>
                            </a:schemeClr>
                          </a:solidFill>
                        </a:rPr>
                        <a:t>Wissenspool des KOBs</a:t>
                      </a:r>
                      <a:br>
                        <a:rPr lang="de-DE" sz="1200" dirty="0">
                          <a:solidFill>
                            <a:schemeClr val="accent3">
                              <a:lumMod val="50000"/>
                            </a:schemeClr>
                          </a:solidFill>
                        </a:rPr>
                      </a:br>
                      <a:r>
                        <a:rPr lang="de-DE" sz="1200" dirty="0">
                          <a:solidFill>
                            <a:schemeClr val="accent3">
                              <a:lumMod val="50000"/>
                            </a:schemeClr>
                          </a:solidFill>
                        </a:rPr>
                        <a:t>Im Bemühen um laufende Verbesserungen des Betriebes, der Kulturen, der Produktionsweisen und Absatzmöglichkeiten ist es naheliegend sich mit den neuesten Erkenntnissen aus Wissenschaft, Forschung und Beratung auseinander zu setzen. Das KOB bietet dazu den Obst-erzeugern, Firmen und Einrichtungen für mögliche Entscheidungs-prozesse ein Bündel an Informationen, das sog. </a:t>
                      </a:r>
                      <a:r>
                        <a:rPr lang="de-DE" sz="1200" b="1" dirty="0" err="1">
                          <a:solidFill>
                            <a:schemeClr val="accent3">
                              <a:lumMod val="50000"/>
                            </a:schemeClr>
                          </a:solidFill>
                        </a:rPr>
                        <a:t>WissenPaket</a:t>
                      </a:r>
                      <a:r>
                        <a:rPr lang="de-DE" sz="1200" dirty="0">
                          <a:solidFill>
                            <a:schemeClr val="accent3">
                              <a:lumMod val="50000"/>
                            </a:schemeClr>
                          </a:solidFill>
                        </a:rPr>
                        <a:t> an. Darin werden bislang vom Haus separat angebotene Leistungen in einer Pauschale zusammengefasst. </a:t>
                      </a:r>
                    </a:p>
                    <a:p>
                      <a:pPr marL="36000" indent="0">
                        <a:spcBef>
                          <a:spcPts val="0"/>
                        </a:spcBef>
                        <a:buFont typeface="Arial" panose="020B0604020202020204" pitchFamily="34" charset="0"/>
                        <a:buNone/>
                      </a:pPr>
                      <a:endParaRPr lang="de-DE" sz="1200" dirty="0">
                        <a:solidFill>
                          <a:schemeClr val="accent3">
                            <a:lumMod val="50000"/>
                          </a:schemeClr>
                        </a:solidFill>
                      </a:endParaRPr>
                    </a:p>
                    <a:p>
                      <a:pPr marL="36000" indent="0">
                        <a:spcBef>
                          <a:spcPts val="0"/>
                        </a:spcBef>
                        <a:buFont typeface="Arial" panose="020B0604020202020204" pitchFamily="34" charset="0"/>
                        <a:buNone/>
                      </a:pPr>
                      <a:r>
                        <a:rPr lang="de-DE" sz="1200" dirty="0">
                          <a:solidFill>
                            <a:schemeClr val="accent3">
                              <a:lumMod val="50000"/>
                            </a:schemeClr>
                          </a:solidFill>
                        </a:rPr>
                        <a:t>Dieses </a:t>
                      </a:r>
                      <a:r>
                        <a:rPr lang="de-DE" sz="1200" b="1" dirty="0" err="1">
                          <a:solidFill>
                            <a:schemeClr val="accent3">
                              <a:lumMod val="50000"/>
                            </a:schemeClr>
                          </a:solidFill>
                        </a:rPr>
                        <a:t>WissenPaket</a:t>
                      </a:r>
                      <a:r>
                        <a:rPr lang="de-DE" sz="1200" b="1" dirty="0">
                          <a:solidFill>
                            <a:schemeClr val="accent3">
                              <a:lumMod val="50000"/>
                            </a:schemeClr>
                          </a:solidFill>
                        </a:rPr>
                        <a:t> </a:t>
                      </a:r>
                      <a:r>
                        <a:rPr lang="de-DE" sz="1200" dirty="0">
                          <a:solidFill>
                            <a:schemeClr val="accent3">
                              <a:lumMod val="50000"/>
                            </a:schemeClr>
                          </a:solidFill>
                        </a:rPr>
                        <a:t>setzt sich aus Angeboten der einzelnen Arbeits-gruppen am KOB zusammen. Der Inhalt des Paketes ist vielfältig und auf die Bedürfnisse der Praxis ausgerichtet.  </a:t>
                      </a:r>
                      <a:br>
                        <a:rPr lang="de-DE" sz="1200" dirty="0">
                          <a:solidFill>
                            <a:schemeClr val="accent3">
                              <a:lumMod val="50000"/>
                            </a:schemeClr>
                          </a:solidFill>
                        </a:rPr>
                      </a:br>
                      <a:r>
                        <a:rPr lang="de-DE" sz="1200" dirty="0">
                          <a:solidFill>
                            <a:schemeClr val="accent3">
                              <a:lumMod val="50000"/>
                            </a:schemeClr>
                          </a:solidFill>
                        </a:rPr>
                        <a:t>Es enthält:</a:t>
                      </a:r>
                      <a:br>
                        <a:rPr lang="de-DE" sz="1200" dirty="0">
                          <a:solidFill>
                            <a:schemeClr val="accent3">
                              <a:lumMod val="50000"/>
                            </a:schemeClr>
                          </a:solidFill>
                        </a:rPr>
                      </a:br>
                      <a:r>
                        <a:rPr lang="en-US" sz="1200" dirty="0">
                          <a:solidFill>
                            <a:schemeClr val="accent3">
                              <a:lumMod val="50000"/>
                            </a:schemeClr>
                          </a:solidFill>
                        </a:rPr>
                        <a:t> ➤ </a:t>
                      </a:r>
                      <a:r>
                        <a:rPr lang="de-DE" sz="1200" dirty="0">
                          <a:solidFill>
                            <a:schemeClr val="accent3">
                              <a:lumMod val="50000"/>
                            </a:schemeClr>
                          </a:solidFill>
                        </a:rPr>
                        <a:t>freien Zugang zu saisonal tagesaktuellen Nachrichten</a:t>
                      </a:r>
                      <a:br>
                        <a:rPr lang="de-DE" sz="1200" dirty="0">
                          <a:solidFill>
                            <a:schemeClr val="accent3">
                              <a:lumMod val="50000"/>
                            </a:schemeClr>
                          </a:solidFill>
                        </a:rPr>
                      </a:br>
                      <a:r>
                        <a:rPr lang="en-US" sz="1200" dirty="0">
                          <a:solidFill>
                            <a:schemeClr val="accent3">
                              <a:lumMod val="50000"/>
                            </a:schemeClr>
                          </a:solidFill>
                        </a:rPr>
                        <a:t> ➤ </a:t>
                      </a:r>
                      <a:r>
                        <a:rPr lang="de-DE" sz="1200" dirty="0">
                          <a:solidFill>
                            <a:schemeClr val="accent3">
                              <a:lumMod val="50000"/>
                            </a:schemeClr>
                          </a:solidFill>
                        </a:rPr>
                        <a:t>Eintritt zu allen Veranstaltungen des KOBs sowie </a:t>
                      </a:r>
                      <a:br>
                        <a:rPr lang="de-DE" sz="1200" dirty="0">
                          <a:solidFill>
                            <a:schemeClr val="accent3">
                              <a:lumMod val="50000"/>
                            </a:schemeClr>
                          </a:solidFill>
                        </a:rPr>
                      </a:br>
                      <a:r>
                        <a:rPr lang="en-US" sz="1200" dirty="0">
                          <a:solidFill>
                            <a:schemeClr val="accent3">
                              <a:lumMod val="50000"/>
                            </a:schemeClr>
                          </a:solidFill>
                        </a:rPr>
                        <a:t> ➤ </a:t>
                      </a:r>
                      <a:r>
                        <a:rPr lang="de-DE" sz="1200" dirty="0">
                          <a:solidFill>
                            <a:schemeClr val="accent3">
                              <a:lumMod val="50000"/>
                            </a:schemeClr>
                          </a:solidFill>
                        </a:rPr>
                        <a:t>freien Zugang zu Veröffentlichungen auf der KOB- Homepage</a:t>
                      </a:r>
                    </a:p>
                    <a:p>
                      <a:pPr marL="36000" indent="0">
                        <a:spcBef>
                          <a:spcPts val="0"/>
                        </a:spcBef>
                        <a:spcAft>
                          <a:spcPts val="0"/>
                        </a:spcAft>
                        <a:buFont typeface="Arial" panose="020B0604020202020204" pitchFamily="34" charset="0"/>
                        <a:buNone/>
                      </a:pPr>
                      <a:r>
                        <a:rPr lang="de-DE" sz="1200" dirty="0">
                          <a:solidFill>
                            <a:schemeClr val="accent3">
                              <a:lumMod val="50000"/>
                            </a:schemeClr>
                          </a:solidFill>
                        </a:rPr>
                        <a:t>      (s. Tab. auf der Rückseite).  </a:t>
                      </a:r>
                    </a:p>
                    <a:p>
                      <a:pPr marL="36000" indent="0">
                        <a:spcBef>
                          <a:spcPts val="0"/>
                        </a:spcBef>
                        <a:spcAft>
                          <a:spcPts val="0"/>
                        </a:spcAft>
                        <a:buFont typeface="Arial" panose="020B0604020202020204" pitchFamily="34" charset="0"/>
                        <a:buNone/>
                      </a:pPr>
                      <a:r>
                        <a:rPr lang="de-DE" sz="1200" dirty="0">
                          <a:solidFill>
                            <a:schemeClr val="accent3">
                              <a:lumMod val="50000"/>
                            </a:schemeClr>
                          </a:solidFill>
                        </a:rPr>
                        <a:t>Der Grad der Nutzung liegt bei Ihnen!!</a:t>
                      </a:r>
                      <a:br>
                        <a:rPr lang="de-DE" sz="1200" dirty="0">
                          <a:solidFill>
                            <a:schemeClr val="accent3">
                              <a:lumMod val="50000"/>
                            </a:schemeClr>
                          </a:solidFill>
                        </a:rPr>
                      </a:br>
                      <a:endParaRPr lang="de-DE" sz="1200" dirty="0">
                        <a:solidFill>
                          <a:schemeClr val="accent3">
                            <a:lumMod val="50000"/>
                          </a:schemeClr>
                        </a:solidFill>
                      </a:endParaRPr>
                    </a:p>
                    <a:p>
                      <a:pPr marL="36000" indent="0">
                        <a:spcBef>
                          <a:spcPts val="0"/>
                        </a:spcBef>
                        <a:spcAft>
                          <a:spcPts val="0"/>
                        </a:spcAft>
                        <a:buFont typeface="Arial" panose="020B0604020202020204" pitchFamily="34" charset="0"/>
                        <a:buNone/>
                      </a:pPr>
                      <a:r>
                        <a:rPr lang="de-DE" sz="1200" b="1" dirty="0">
                          <a:solidFill>
                            <a:schemeClr val="accent3">
                              <a:lumMod val="50000"/>
                            </a:schemeClr>
                          </a:solidFill>
                        </a:rPr>
                        <a:t>Jahresbeitrag</a:t>
                      </a:r>
                      <a:br>
                        <a:rPr lang="de-DE" sz="1200" dirty="0">
                          <a:solidFill>
                            <a:schemeClr val="accent3">
                              <a:lumMod val="50000"/>
                            </a:schemeClr>
                          </a:solidFill>
                        </a:rPr>
                      </a:br>
                      <a:r>
                        <a:rPr lang="de-DE" sz="1200" dirty="0">
                          <a:solidFill>
                            <a:schemeClr val="accent3">
                              <a:lumMod val="50000"/>
                            </a:schemeClr>
                          </a:solidFill>
                        </a:rPr>
                        <a:t>Das komplette Paket können Betriebe für einen jährlichen Beitrag von 250 € nutzen, für Institutionen liegt der Beitrag </a:t>
                      </a:r>
                      <a:r>
                        <a:rPr lang="de-DE" sz="1200" dirty="0"/>
                        <a:t>bei 500 €.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extLst>
                  <a:ext uri="{0D108BD9-81ED-4DB2-BD59-A6C34878D82A}">
                    <a16:rowId xmlns:a16="http://schemas.microsoft.com/office/drawing/2014/main" val="2595803006"/>
                  </a:ext>
                </a:extLst>
              </a:tr>
              <a:tr h="4945707">
                <a:tc rowSpan="2" gridSpan="2">
                  <a:txBody>
                    <a:bodyPr/>
                    <a:lstStyle/>
                    <a:p>
                      <a:r>
                        <a:rPr lang="de-DE"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rowSpan="2"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extLst>
                  <a:ext uri="{0D108BD9-81ED-4DB2-BD59-A6C34878D82A}">
                    <a16:rowId xmlns:a16="http://schemas.microsoft.com/office/drawing/2014/main" val="2831307940"/>
                  </a:ext>
                </a:extLst>
              </a:tr>
              <a:tr h="588102">
                <a:tc gridSpan="2"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hMerge="1"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2000"/>
                      </a:schemeClr>
                    </a:solidFill>
                  </a:tcPr>
                </a:tc>
                <a:tc>
                  <a:txBody>
                    <a:bodyPr/>
                    <a:lstStyle/>
                    <a:p>
                      <a:pPr marL="180000"/>
                      <a:r>
                        <a:rPr lang="de-DE" sz="1100" b="1" dirty="0"/>
                        <a:t>Kompetenzzentrum</a:t>
                      </a:r>
                      <a:r>
                        <a:rPr lang="de-DE" sz="1100" dirty="0"/>
                        <a:t> </a:t>
                      </a:r>
                      <a:r>
                        <a:rPr lang="de-DE" sz="1100" b="1" dirty="0"/>
                        <a:t>Obstbau-Bodensee</a:t>
                      </a:r>
                    </a:p>
                    <a:p>
                      <a:pPr marL="180000"/>
                      <a:r>
                        <a:rPr lang="de-DE" sz="1100" dirty="0"/>
                        <a:t>Schuhmacherhof, 88213 Ravensburg;  Tel.: 0751/7903-0 </a:t>
                      </a:r>
                    </a:p>
                    <a:p>
                      <a:pPr marL="180000"/>
                      <a:r>
                        <a:rPr lang="de-DE" sz="1100" dirty="0"/>
                        <a:t>email: poststelle@kob-bavendorf.de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78000"/>
                      </a:schemeClr>
                    </a:solidFill>
                  </a:tcPr>
                </a:tc>
                <a:extLst>
                  <a:ext uri="{0D108BD9-81ED-4DB2-BD59-A6C34878D82A}">
                    <a16:rowId xmlns:a16="http://schemas.microsoft.com/office/drawing/2014/main" val="602317582"/>
                  </a:ext>
                </a:extLst>
              </a:tr>
            </a:tbl>
          </a:graphicData>
        </a:graphic>
      </p:graphicFrame>
      <p:pic>
        <p:nvPicPr>
          <p:cNvPr id="4" name="Grafik 3">
            <a:extLst>
              <a:ext uri="{FF2B5EF4-FFF2-40B4-BE49-F238E27FC236}">
                <a16:creationId xmlns:a16="http://schemas.microsoft.com/office/drawing/2014/main" id="{76F89314-81EB-4EDA-AE05-D322956D7D2B}"/>
              </a:ext>
            </a:extLst>
          </p:cNvPr>
          <p:cNvPicPr/>
          <p:nvPr/>
        </p:nvPicPr>
        <p:blipFill>
          <a:blip r:embed="rId3" cstate="print"/>
          <a:srcRect/>
          <a:stretch>
            <a:fillRect/>
          </a:stretch>
        </p:blipFill>
        <p:spPr bwMode="auto">
          <a:xfrm>
            <a:off x="13005" y="1412776"/>
            <a:ext cx="4396351" cy="5616902"/>
          </a:xfrm>
          <a:prstGeom prst="rect">
            <a:avLst/>
          </a:prstGeom>
          <a:noFill/>
          <a:ln w="12700">
            <a:noFill/>
            <a:miter lim="800000"/>
            <a:headEnd/>
            <a:tailEnd/>
          </a:ln>
        </p:spPr>
      </p:pic>
      <p:sp>
        <p:nvSpPr>
          <p:cNvPr id="9" name="Untertitel 2">
            <a:extLst>
              <a:ext uri="{FF2B5EF4-FFF2-40B4-BE49-F238E27FC236}">
                <a16:creationId xmlns:a16="http://schemas.microsoft.com/office/drawing/2014/main" id="{5696EE54-28FD-4982-89F2-3CF673EFB718}"/>
              </a:ext>
            </a:extLst>
          </p:cNvPr>
          <p:cNvSpPr txBox="1">
            <a:spLocks/>
          </p:cNvSpPr>
          <p:nvPr/>
        </p:nvSpPr>
        <p:spPr>
          <a:xfrm>
            <a:off x="2915816" y="1414409"/>
            <a:ext cx="1028945" cy="5615270"/>
          </a:xfrm>
          <a:prstGeom prst="rect">
            <a:avLst/>
          </a:prstGeom>
          <a:solidFill>
            <a:schemeClr val="accent3">
              <a:lumMod val="20000"/>
              <a:lumOff val="80000"/>
              <a:alpha val="64000"/>
            </a:schemeClr>
          </a:solidFill>
          <a:ln>
            <a:solidFill>
              <a:schemeClr val="tx1"/>
            </a:solidFill>
          </a:ln>
        </p:spPr>
        <p:txBody>
          <a:bodyPr vert="vert270"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2400" b="1" i="0" u="none" strike="noStrike" kern="1200" cap="none" spc="0" normalizeH="0" baseline="0" noProof="0" dirty="0">
                <a:ln>
                  <a:noFill/>
                </a:ln>
                <a:effectLst/>
                <a:uLnTx/>
                <a:uFillTx/>
                <a:latin typeface="+mn-lt"/>
                <a:ea typeface="+mn-ea"/>
                <a:cs typeface="+mn-cs"/>
              </a:rPr>
              <a:t>Kompetenzzentrum</a:t>
            </a:r>
            <a:r>
              <a:rPr kumimoji="0" lang="de-DE" sz="2400" b="0" i="0" u="none" strike="noStrike" kern="1200" cap="none" spc="0" normalizeH="0" baseline="0" noProof="0" dirty="0">
                <a:ln>
                  <a:noFill/>
                </a:ln>
                <a:solidFill>
                  <a:schemeClr val="bg1"/>
                </a:solidFill>
                <a:effectLst/>
                <a:uLnTx/>
                <a:uFillTx/>
                <a:latin typeface="+mn-lt"/>
                <a:ea typeface="+mn-ea"/>
                <a:cs typeface="+mn-cs"/>
              </a:rPr>
              <a:t> </a:t>
            </a:r>
            <a:r>
              <a:rPr kumimoji="0" lang="de-DE" sz="2400" b="1" i="0" u="none" strike="noStrike" kern="1200" cap="none" spc="0" normalizeH="0" baseline="0" noProof="0" dirty="0">
                <a:ln>
                  <a:noFill/>
                </a:ln>
                <a:effectLst/>
                <a:uLnTx/>
                <a:uFillTx/>
                <a:latin typeface="+mn-lt"/>
                <a:ea typeface="+mn-ea"/>
                <a:cs typeface="+mn-cs"/>
              </a:rPr>
              <a:t>Obstbau Bodensee (KOB)</a:t>
            </a:r>
            <a:endParaRPr kumimoji="0" lang="de-DE" sz="2400" b="0" i="0" u="none" strike="noStrike" kern="1200" cap="none" spc="0" normalizeH="0" baseline="0" noProof="0" dirty="0">
              <a:ln>
                <a:noFill/>
              </a:ln>
              <a:effectLst/>
              <a:uLnTx/>
              <a:uFillTx/>
              <a:latin typeface="+mn-lt"/>
              <a:ea typeface="+mn-ea"/>
              <a:cs typeface="+mn-cs"/>
            </a:endParaRPr>
          </a:p>
        </p:txBody>
      </p:sp>
      <p:pic>
        <p:nvPicPr>
          <p:cNvPr id="6" name="Grafik 5">
            <a:extLst>
              <a:ext uri="{FF2B5EF4-FFF2-40B4-BE49-F238E27FC236}">
                <a16:creationId xmlns:a16="http://schemas.microsoft.com/office/drawing/2014/main" id="{BD766573-5027-4F34-9E43-FFA7D49D4549}"/>
              </a:ext>
            </a:extLst>
          </p:cNvPr>
          <p:cNvPicPr>
            <a:picLocks noChangeAspect="1"/>
          </p:cNvPicPr>
          <p:nvPr/>
        </p:nvPicPr>
        <p:blipFill>
          <a:blip r:embed="rId4"/>
          <a:stretch>
            <a:fillRect/>
          </a:stretch>
        </p:blipFill>
        <p:spPr>
          <a:xfrm>
            <a:off x="37785" y="49353"/>
            <a:ext cx="992973" cy="1253541"/>
          </a:xfrm>
          <a:prstGeom prst="rect">
            <a:avLst/>
          </a:prstGeom>
        </p:spPr>
      </p:pic>
    </p:spTree>
    <p:extLst>
      <p:ext uri="{BB962C8B-B14F-4D97-AF65-F5344CB8AC3E}">
        <p14:creationId xmlns:p14="http://schemas.microsoft.com/office/powerpoint/2010/main" val="163887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100669814"/>
              </p:ext>
            </p:extLst>
          </p:nvPr>
        </p:nvGraphicFramePr>
        <p:xfrm>
          <a:off x="53788" y="27814"/>
          <a:ext cx="9009530" cy="6782567"/>
        </p:xfrm>
        <a:graphic>
          <a:graphicData uri="http://schemas.openxmlformats.org/drawingml/2006/table">
            <a:tbl>
              <a:tblPr firstRow="1" bandRow="1">
                <a:tableStyleId>{5C22544A-7EE6-4342-B048-85BDC9FD1C3A}</a:tableStyleId>
              </a:tblPr>
              <a:tblGrid>
                <a:gridCol w="701788">
                  <a:extLst>
                    <a:ext uri="{9D8B030D-6E8A-4147-A177-3AD203B41FA5}">
                      <a16:colId xmlns:a16="http://schemas.microsoft.com/office/drawing/2014/main" val="20000"/>
                    </a:ext>
                  </a:extLst>
                </a:gridCol>
                <a:gridCol w="1612540">
                  <a:extLst>
                    <a:ext uri="{9D8B030D-6E8A-4147-A177-3AD203B41FA5}">
                      <a16:colId xmlns:a16="http://schemas.microsoft.com/office/drawing/2014/main" val="20001"/>
                    </a:ext>
                  </a:extLst>
                </a:gridCol>
                <a:gridCol w="2136766">
                  <a:extLst>
                    <a:ext uri="{9D8B030D-6E8A-4147-A177-3AD203B41FA5}">
                      <a16:colId xmlns:a16="http://schemas.microsoft.com/office/drawing/2014/main" val="20002"/>
                    </a:ext>
                  </a:extLst>
                </a:gridCol>
                <a:gridCol w="2350444">
                  <a:extLst>
                    <a:ext uri="{9D8B030D-6E8A-4147-A177-3AD203B41FA5}">
                      <a16:colId xmlns:a16="http://schemas.microsoft.com/office/drawing/2014/main" val="20003"/>
                    </a:ext>
                  </a:extLst>
                </a:gridCol>
                <a:gridCol w="2207992">
                  <a:extLst>
                    <a:ext uri="{9D8B030D-6E8A-4147-A177-3AD203B41FA5}">
                      <a16:colId xmlns:a16="http://schemas.microsoft.com/office/drawing/2014/main" val="20004"/>
                    </a:ext>
                  </a:extLst>
                </a:gridCol>
              </a:tblGrid>
              <a:tr h="874970">
                <a:tc>
                  <a:txBody>
                    <a:bodyPr/>
                    <a:lstStyle/>
                    <a:p>
                      <a:pPr marL="266700" indent="0"/>
                      <a:endParaRPr lang="de-DE" sz="20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266700" indent="0"/>
                      <a:r>
                        <a:rPr lang="de-DE" sz="3600" b="0" dirty="0" err="1">
                          <a:solidFill>
                            <a:schemeClr val="accent3">
                              <a:lumMod val="50000"/>
                            </a:schemeClr>
                          </a:solidFill>
                        </a:rPr>
                        <a:t>WissensPaket</a:t>
                      </a:r>
                      <a:r>
                        <a:rPr lang="de-DE" sz="2800" b="0" dirty="0">
                          <a:solidFill>
                            <a:schemeClr val="accent3">
                              <a:lumMod val="50000"/>
                            </a:schemeClr>
                          </a:solidFill>
                        </a:rPr>
                        <a:t> </a:t>
                      </a:r>
                      <a:r>
                        <a:rPr lang="de-DE" sz="3600" b="0" kern="1200" dirty="0">
                          <a:solidFill>
                            <a:schemeClr val="accent3">
                              <a:lumMod val="50000"/>
                            </a:schemeClr>
                          </a:solidFill>
                          <a:latin typeface="+mn-lt"/>
                          <a:ea typeface="+mn-ea"/>
                          <a:cs typeface="+mn-cs"/>
                        </a:rPr>
                        <a:t>KOB/ </a:t>
                      </a:r>
                      <a:r>
                        <a:rPr lang="de-DE" sz="2400" b="0" dirty="0">
                          <a:solidFill>
                            <a:schemeClr val="tx1"/>
                          </a:solidFill>
                        </a:rPr>
                        <a:t>gesamter </a:t>
                      </a:r>
                      <a:r>
                        <a:rPr lang="de-DE" sz="2400" b="0" baseline="0" dirty="0">
                          <a:solidFill>
                            <a:schemeClr val="tx1"/>
                          </a:solidFill>
                        </a:rPr>
                        <a:t>Inhalt </a:t>
                      </a:r>
                      <a:endParaRPr lang="de-DE" sz="36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hMerge="1">
                  <a:txBody>
                    <a:bodyPr/>
                    <a:lstStyle/>
                    <a:p>
                      <a:pPr algn="ctr"/>
                      <a:endParaRPr lang="de-DE" dirty="0">
                        <a:solidFill>
                          <a:schemeClr val="accent3">
                            <a:lumMod val="50000"/>
                          </a:schemeClr>
                        </a:solidFill>
                      </a:endParaRPr>
                    </a:p>
                  </a:txBody>
                  <a:tcPr>
                    <a:solidFill>
                      <a:schemeClr val="accent3">
                        <a:lumMod val="75000"/>
                      </a:schemeClr>
                    </a:solidFill>
                  </a:tcPr>
                </a:tc>
                <a:tc hMerge="1">
                  <a:txBody>
                    <a:bodyPr/>
                    <a:lstStyle/>
                    <a:p>
                      <a:pPr algn="ctr"/>
                      <a:endParaRPr lang="de-DE" dirty="0">
                        <a:solidFill>
                          <a:schemeClr val="accent3">
                            <a:lumMod val="50000"/>
                          </a:schemeClr>
                        </a:solidFill>
                      </a:endParaRPr>
                    </a:p>
                  </a:txBody>
                  <a:tcPr>
                    <a:solidFill>
                      <a:srgbClr val="F7CC53"/>
                    </a:solidFill>
                  </a:tcPr>
                </a:tc>
                <a:tc hMerge="1">
                  <a:txBody>
                    <a:bodyPr/>
                    <a:lstStyle/>
                    <a:p>
                      <a:pPr algn="ctr"/>
                      <a:endParaRPr lang="de-DE" dirty="0">
                        <a:solidFill>
                          <a:schemeClr val="accent3">
                            <a:lumMod val="50000"/>
                          </a:schemeClr>
                        </a:solidFill>
                      </a:endParaRPr>
                    </a:p>
                  </a:txBody>
                  <a:tcPr>
                    <a:solidFill>
                      <a:srgbClr val="FFA307"/>
                    </a:solidFill>
                  </a:tcPr>
                </a:tc>
                <a:extLst>
                  <a:ext uri="{0D108BD9-81ED-4DB2-BD59-A6C34878D82A}">
                    <a16:rowId xmlns:a16="http://schemas.microsoft.com/office/drawing/2014/main" val="10000"/>
                  </a:ext>
                </a:extLst>
              </a:tr>
              <a:tr h="394683">
                <a:tc gridSpan="2">
                  <a:txBody>
                    <a:bodyPr/>
                    <a:lstStyle/>
                    <a:p>
                      <a:pPr algn="ctr"/>
                      <a:r>
                        <a:rPr lang="de-DE" sz="2000" b="1" dirty="0">
                          <a:solidFill>
                            <a:schemeClr val="tx1"/>
                          </a:solidFill>
                        </a:rPr>
                        <a:t>Seminare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de-DE"/>
                    </a:p>
                  </a:txBody>
                  <a:tcPr/>
                </a:tc>
                <a:tc>
                  <a:txBody>
                    <a:bodyPr/>
                    <a:lstStyle/>
                    <a:p>
                      <a:pPr algn="ctr"/>
                      <a:r>
                        <a:rPr lang="de-DE" sz="2000" b="1" dirty="0">
                          <a:solidFill>
                            <a:schemeClr val="tx1"/>
                          </a:solidFill>
                        </a:rPr>
                        <a:t>Vorträge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de-DE" sz="2000" b="1" dirty="0">
                          <a:solidFill>
                            <a:schemeClr val="tx1"/>
                          </a:solidFill>
                        </a:rPr>
                        <a:t>Feldbegehungen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C53"/>
                    </a:solidFill>
                  </a:tcPr>
                </a:tc>
                <a:tc>
                  <a:txBody>
                    <a:bodyPr/>
                    <a:lstStyle/>
                    <a:p>
                      <a:pPr algn="ctr"/>
                      <a:r>
                        <a:rPr lang="de-DE" sz="2000" b="1" dirty="0">
                          <a:solidFill>
                            <a:schemeClr val="tx1"/>
                          </a:solidFill>
                        </a:rPr>
                        <a:t>Informationen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02F"/>
                    </a:solidFill>
                  </a:tcPr>
                </a:tc>
                <a:extLst>
                  <a:ext uri="{0D108BD9-81ED-4DB2-BD59-A6C34878D82A}">
                    <a16:rowId xmlns:a16="http://schemas.microsoft.com/office/drawing/2014/main" val="10001"/>
                  </a:ext>
                </a:extLst>
              </a:tr>
              <a:tr h="399666">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KOB Ökoobsttag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err="1">
                          <a:solidFill>
                            <a:schemeClr val="dk1"/>
                          </a:solidFill>
                          <a:latin typeface="+mn-lt"/>
                          <a:ea typeface="+mn-ea"/>
                          <a:cs typeface="+mn-cs"/>
                        </a:rPr>
                        <a:t>Behangregulierung</a:t>
                      </a:r>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a:solidFill>
                            <a:schemeClr val="dk1"/>
                          </a:solidFill>
                          <a:latin typeface="+mn-lt"/>
                          <a:ea typeface="+mn-ea"/>
                          <a:cs typeface="+mn-cs"/>
                        </a:rPr>
                        <a:t>Rundgang Frühsorten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a:r>
                        <a:rPr lang="de-DE" sz="1200" kern="1200" dirty="0">
                          <a:solidFill>
                            <a:schemeClr val="dk1"/>
                          </a:solidFill>
                          <a:latin typeface="+mn-lt"/>
                          <a:ea typeface="+mn-ea"/>
                          <a:cs typeface="+mn-cs"/>
                        </a:rPr>
                        <a:t>Fruchtzuwachsmessungen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2"/>
                  </a:ext>
                </a:extLst>
              </a:tr>
              <a:tr h="455403">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jährliche Lagerseminare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a:solidFill>
                            <a:schemeClr val="dk1"/>
                          </a:solidFill>
                          <a:latin typeface="+mn-lt"/>
                          <a:ea typeface="+mn-ea"/>
                          <a:cs typeface="+mn-cs"/>
                        </a:rPr>
                        <a:t>Fruchtansatz Förderung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Rundgang Mutationen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Reife- Erntehinweise, Reifedatenarchiv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3"/>
                  </a:ext>
                </a:extLst>
              </a:tr>
              <a:tr h="455403">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Sorteninfo + Verkostung IP-Produktion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a:solidFill>
                            <a:schemeClr val="dk1"/>
                          </a:solidFill>
                          <a:latin typeface="+mn-lt"/>
                          <a:ea typeface="+mn-ea"/>
                          <a:cs typeface="+mn-cs"/>
                        </a:rPr>
                        <a:t>Wuchsregulierung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a:solidFill>
                            <a:schemeClr val="dk1"/>
                          </a:solidFill>
                          <a:latin typeface="+mn-lt"/>
                          <a:ea typeface="+mn-ea"/>
                          <a:cs typeface="+mn-cs"/>
                        </a:rPr>
                        <a:t>Maschinenvorführungen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Aktuelle Lagerempfehlungen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4"/>
                  </a:ext>
                </a:extLst>
              </a:tr>
              <a:tr h="455403">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Sorteninfo + Verkostung Öko-Produktion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a:solidFill>
                            <a:schemeClr val="dk1"/>
                          </a:solidFill>
                          <a:latin typeface="+mn-lt"/>
                          <a:ea typeface="+mn-ea"/>
                          <a:cs typeface="+mn-cs"/>
                        </a:rPr>
                        <a:t>Maschineller Schnitt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a:solidFill>
                            <a:schemeClr val="dk1"/>
                          </a:solidFill>
                          <a:latin typeface="+mn-lt"/>
                          <a:ea typeface="+mn-ea"/>
                          <a:cs typeface="+mn-cs"/>
                        </a:rPr>
                        <a:t>Reifeverzögerung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Berichte aus den Arbeitsbereichen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5"/>
                  </a:ext>
                </a:extLst>
              </a:tr>
              <a:tr h="455403">
                <a:tc gridSpan="2">
                  <a:txBody>
                    <a:bodyPr/>
                    <a:lstStyle/>
                    <a:p>
                      <a:pPr marL="144000"/>
                      <a:r>
                        <a:rPr lang="de-DE" sz="1200" kern="1200" dirty="0">
                          <a:solidFill>
                            <a:schemeClr val="dk1"/>
                          </a:solidFill>
                          <a:latin typeface="+mn-lt"/>
                          <a:ea typeface="+mn-ea"/>
                          <a:cs typeface="+mn-cs"/>
                        </a:rPr>
                        <a:t>Schnittinfo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a:solidFill>
                            <a:schemeClr val="dk1"/>
                          </a:solidFill>
                          <a:latin typeface="+mn-lt"/>
                          <a:ea typeface="+mn-ea"/>
                          <a:cs typeface="+mn-cs"/>
                        </a:rPr>
                        <a:t>Sachkundenachweis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a:solidFill>
                            <a:schemeClr val="dk1"/>
                          </a:solidFill>
                          <a:latin typeface="+mn-lt"/>
                          <a:ea typeface="+mn-ea"/>
                          <a:cs typeface="+mn-cs"/>
                        </a:rPr>
                        <a:t>Anlagen/versuche DEMOS- Maschinenvorführungen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digitale Aufbereitung der Forschungsergebnisse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6"/>
                  </a:ext>
                </a:extLst>
              </a:tr>
              <a:tr h="323836">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Tag des offenen Sortengartens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r>
                        <a:rPr lang="de-DE" sz="1200" kern="1200" dirty="0">
                          <a:solidFill>
                            <a:schemeClr val="dk1"/>
                          </a:solidFill>
                          <a:latin typeface="+mn-lt"/>
                          <a:ea typeface="+mn-ea"/>
                          <a:cs typeface="+mn-cs"/>
                        </a:rPr>
                        <a:t>Sprengelversammlungen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a:solidFill>
                            <a:schemeClr val="dk1"/>
                          </a:solidFill>
                          <a:latin typeface="+mn-lt"/>
                          <a:ea typeface="+mn-ea"/>
                          <a:cs typeface="+mn-cs"/>
                        </a:rPr>
                        <a:t>Beratertreffen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Produktionstechniken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7"/>
                  </a:ext>
                </a:extLst>
              </a:tr>
              <a:tr h="303602">
                <a:tc gridSpan="2">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Tagesseminare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Vorträge zum Download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r>
                        <a:rPr lang="de-DE" sz="1200" kern="1200" dirty="0" err="1">
                          <a:solidFill>
                            <a:schemeClr val="dk1"/>
                          </a:solidFill>
                          <a:latin typeface="+mn-lt"/>
                          <a:ea typeface="+mn-ea"/>
                          <a:cs typeface="+mn-cs"/>
                        </a:rPr>
                        <a:t>Biodiversität</a:t>
                      </a:r>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E90"/>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latin typeface="+mn-lt"/>
                          <a:ea typeface="+mn-ea"/>
                          <a:cs typeface="+mn-cs"/>
                        </a:rPr>
                        <a:t>Ergebnisse</a:t>
                      </a:r>
                      <a:r>
                        <a:rPr lang="de-DE" sz="1400" kern="1200" baseline="0" dirty="0">
                          <a:solidFill>
                            <a:schemeClr val="dk1"/>
                          </a:solidFill>
                          <a:latin typeface="+mn-lt"/>
                          <a:ea typeface="+mn-ea"/>
                          <a:cs typeface="+mn-cs"/>
                        </a:rPr>
                        <a:t> Obstnotierung</a:t>
                      </a:r>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8"/>
                  </a:ext>
                </a:extLst>
              </a:tr>
              <a:tr h="516123">
                <a:tc gridSpan="2">
                  <a:txBody>
                    <a:bodyPr/>
                    <a:lstStyle/>
                    <a:p>
                      <a:pPr marL="144000"/>
                      <a:r>
                        <a:rPr lang="de-DE" sz="1200" kern="1200" dirty="0">
                          <a:solidFill>
                            <a:schemeClr val="dk1"/>
                          </a:solidFill>
                          <a:latin typeface="+mn-lt"/>
                          <a:ea typeface="+mn-ea"/>
                          <a:cs typeface="+mn-cs"/>
                        </a:rPr>
                        <a:t>Obstbautage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latin typeface="+mn-lt"/>
                          <a:ea typeface="+mn-ea"/>
                          <a:cs typeface="+mn-cs"/>
                        </a:rPr>
                        <a:t>Mart- und Betriebswirtschaft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09"/>
                  </a:ext>
                </a:extLst>
              </a:tr>
              <a:tr h="516123">
                <a:tc gridSpan="2">
                  <a:txBody>
                    <a:bodyPr/>
                    <a:lstStyle/>
                    <a:p>
                      <a:pPr marL="144000"/>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latin typeface="+mn-lt"/>
                          <a:ea typeface="+mn-ea"/>
                          <a:cs typeface="+mn-cs"/>
                        </a:rPr>
                        <a:t>Schnittvideos</a:t>
                      </a:r>
                    </a:p>
                    <a:p>
                      <a:pPr marL="14400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28E"/>
                    </a:solidFill>
                  </a:tcPr>
                </a:tc>
                <a:extLst>
                  <a:ext uri="{0D108BD9-81ED-4DB2-BD59-A6C34878D82A}">
                    <a16:rowId xmlns:a16="http://schemas.microsoft.com/office/drawing/2014/main" val="10010"/>
                  </a:ext>
                </a:extLst>
              </a:tr>
              <a:tr h="429465">
                <a:tc gridSpan="2">
                  <a:txBody>
                    <a:bodyPr/>
                    <a:lstStyle/>
                    <a:p>
                      <a:pPr marL="144000"/>
                      <a:endParaRPr lang="de-DE"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429465">
                <a:tc gridSpan="2">
                  <a:txBody>
                    <a:bodyPr/>
                    <a:lstStyle/>
                    <a:p>
                      <a:pPr marL="144000"/>
                      <a:endParaRPr lang="de-DE"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de-DE"/>
                    </a:p>
                  </a:txBody>
                  <a:tcPr/>
                </a:tc>
                <a:tc>
                  <a:txBody>
                    <a:bodyPr/>
                    <a:lstStyle/>
                    <a:p>
                      <a:pPr marL="144000"/>
                      <a:endParaRPr lang="de-DE"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44000"/>
                      <a:endParaRPr lang="de-DE"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4000"/>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75900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b="1" kern="1200" dirty="0">
                        <a:solidFill>
                          <a:schemeClr val="lt1"/>
                        </a:solidFill>
                        <a:latin typeface="+mn-lt"/>
                        <a:ea typeface="+mn-ea"/>
                        <a:cs typeface="+mn-cs"/>
                      </a:endParaRPr>
                    </a:p>
                  </a:txBody>
                  <a:tcPr>
                    <a:solidFill>
                      <a:schemeClr val="accent3">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b="0" kern="1200" dirty="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accent3">
                              <a:lumMod val="50000"/>
                            </a:schemeClr>
                          </a:solidFill>
                          <a:latin typeface="+mn-lt"/>
                          <a:ea typeface="+mn-ea"/>
                          <a:cs typeface="+mn-cs"/>
                        </a:rPr>
                        <a:t>Der Jahresbeitrag dient der Unterstützung von Forschungsprojekten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kern="1200" dirty="0">
                        <a:solidFill>
                          <a:schemeClr val="dk1"/>
                        </a:solidFill>
                        <a:latin typeface="+mn-lt"/>
                        <a:ea typeface="+mn-ea"/>
                        <a:cs typeface="+mn-cs"/>
                      </a:endParaRPr>
                    </a:p>
                  </a:txBody>
                  <a:tcPr>
                    <a:solidFill>
                      <a:srgbClr val="FBBB51"/>
                    </a:solidFill>
                  </a:tcPr>
                </a:tc>
                <a:extLst>
                  <a:ext uri="{0D108BD9-81ED-4DB2-BD59-A6C34878D82A}">
                    <a16:rowId xmlns:a16="http://schemas.microsoft.com/office/drawing/2014/main" val="10013"/>
                  </a:ext>
                </a:extLst>
              </a:tr>
            </a:tbl>
          </a:graphicData>
        </a:graphic>
      </p:graphicFrame>
      <p:pic>
        <p:nvPicPr>
          <p:cNvPr id="9" name="Picture 6"/>
          <p:cNvPicPr>
            <a:picLocks noChangeAspect="1" noChangeArrowheads="1"/>
          </p:cNvPicPr>
          <p:nvPr/>
        </p:nvPicPr>
        <p:blipFill>
          <a:blip r:embed="rId2" cstate="print"/>
          <a:srcRect/>
          <a:stretch>
            <a:fillRect/>
          </a:stretch>
        </p:blipFill>
        <p:spPr bwMode="auto">
          <a:xfrm>
            <a:off x="4499992" y="4149080"/>
            <a:ext cx="2366973" cy="1944216"/>
          </a:xfrm>
          <a:prstGeom prst="rect">
            <a:avLst/>
          </a:prstGeom>
          <a:noFill/>
          <a:ln w="6350">
            <a:solidFill>
              <a:schemeClr val="tx1"/>
            </a:solidFill>
            <a:miter lim="800000"/>
            <a:headEnd/>
            <a:tailEnd type="none" w="med" len="med"/>
          </a:ln>
          <a:effectLst/>
        </p:spPr>
      </p:pic>
      <p:pic>
        <p:nvPicPr>
          <p:cNvPr id="1030" name="Picture 6"/>
          <p:cNvPicPr>
            <a:picLocks noChangeAspect="1" noChangeArrowheads="1"/>
          </p:cNvPicPr>
          <p:nvPr/>
        </p:nvPicPr>
        <p:blipFill>
          <a:blip r:embed="rId3" cstate="print"/>
          <a:srcRect/>
          <a:stretch>
            <a:fillRect/>
          </a:stretch>
        </p:blipFill>
        <p:spPr bwMode="auto">
          <a:xfrm>
            <a:off x="75973" y="4693514"/>
            <a:ext cx="4406089" cy="2119862"/>
          </a:xfrm>
          <a:prstGeom prst="rect">
            <a:avLst/>
          </a:prstGeom>
          <a:noFill/>
          <a:ln w="15875">
            <a:solidFill>
              <a:schemeClr val="accent3">
                <a:lumMod val="50000"/>
              </a:schemeClr>
            </a:solid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866813" y="5148228"/>
            <a:ext cx="2178575" cy="929843"/>
          </a:xfrm>
          <a:prstGeom prst="rect">
            <a:avLst/>
          </a:prstGeom>
          <a:noFill/>
          <a:ln w="12700">
            <a:solidFill>
              <a:schemeClr val="tx1"/>
            </a:solidFill>
            <a:miter lim="800000"/>
            <a:headEnd/>
            <a:tailEnd/>
          </a:ln>
        </p:spPr>
      </p:pic>
      <p:pic>
        <p:nvPicPr>
          <p:cNvPr id="5" name="Grafik 4">
            <a:extLst>
              <a:ext uri="{FF2B5EF4-FFF2-40B4-BE49-F238E27FC236}">
                <a16:creationId xmlns:a16="http://schemas.microsoft.com/office/drawing/2014/main" id="{7DA50266-1A66-4D52-A041-0519FE855FD1}"/>
              </a:ext>
            </a:extLst>
          </p:cNvPr>
          <p:cNvPicPr>
            <a:picLocks noChangeAspect="1"/>
          </p:cNvPicPr>
          <p:nvPr/>
        </p:nvPicPr>
        <p:blipFill>
          <a:blip r:embed="rId5"/>
          <a:stretch>
            <a:fillRect/>
          </a:stretch>
        </p:blipFill>
        <p:spPr>
          <a:xfrm>
            <a:off x="82126" y="60610"/>
            <a:ext cx="641478" cy="809810"/>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Bildschirmpräsentation (4:3)</PresentationFormat>
  <Paragraphs>58</Paragraphs>
  <Slides>2</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Calibri</vt:lpstr>
      <vt:lpstr>Larissa-Design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Kompetenzzentrum Obstbau-Bodensee in Bavendorf (KOB)  widmet sich seit Jahrzenten der praxisnahen Obstbauforschung und Beratung. Aufgaben-schwerpunkte liegen in der Grundlagenforschung, fokussiert  auf die vielfältigen Standorte des Bodensees. Anwendungsorientierte Untersuchungen und Beratung sowie grenzüberschreitende Zusammenarbeit mit Einrichtungen anderer Obstbauregionen fördert die Umsetzung der Forschungsergebnisse in die obstbauliche Praxis. Den Obsterzeuger, die nach Verbesserungen für  ihre Kulturen, Produktionsweisen, und Absatzmöglichkeiten ihrer Produkte suchen, steht dieses Wissenspool des KOBs zur Verfügung. Sie können die neuesten Erkenntnissen aus Wissenschaft, Forschung und Beratung nutzen.     Das KOB  hat das vielfältige Wissen der verschiedenen Arbeitsgruppen des Hauses in dem sog. „WissensPaketes gebündelt und bietet es den Obsterzeugern,  Firmen und Einrichtungen an. Inhalt und Dargebot des Wissenspaketes sind vielfältig und auf die Bedürfnisse der Praxis ausgerichtet. Das WissensPaket enthält freien Zugang zu saisonal tagesaktuellen Nachrichten, Eintritt zu allen Veranstaltungen des KOBs sowie freien Zugang zu Veröffentlichungen auf der KOB- Homepage.</dc:title>
  <dc:creator>Frauke.Stockrahm</dc:creator>
  <cp:lastModifiedBy>Frauke Stockrahm</cp:lastModifiedBy>
  <cp:revision>111</cp:revision>
  <dcterms:created xsi:type="dcterms:W3CDTF">2018-07-02T09:43:26Z</dcterms:created>
  <dcterms:modified xsi:type="dcterms:W3CDTF">2021-02-26T16:17:59Z</dcterms:modified>
</cp:coreProperties>
</file>